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68" r:id="rId3"/>
    <p:sldMasterId id="214748381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80" r:id="rId7"/>
    <p:sldId id="270" r:id="rId8"/>
    <p:sldId id="287" r:id="rId9"/>
    <p:sldId id="304" r:id="rId10"/>
    <p:sldId id="283" r:id="rId11"/>
    <p:sldId id="306" r:id="rId12"/>
    <p:sldId id="307" r:id="rId13"/>
    <p:sldId id="29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937" autoAdjust="0"/>
  </p:normalViewPr>
  <p:slideViewPr>
    <p:cSldViewPr>
      <p:cViewPr varScale="1">
        <p:scale>
          <a:sx n="90" d="100"/>
          <a:sy n="90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824" y="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 Gotschim | BHAK &amp; BHAS St. Pölten" userId="60df6e9a-5068-4bbe-8ed6-83af0e98987c" providerId="ADAL" clId="{ABBEDD4D-0B27-4459-9DB2-3F72639B6645}"/>
    <pc:docChg chg="modSld">
      <pc:chgData name="Birgit Gotschim | BHAK &amp; BHAS St. Pölten" userId="60df6e9a-5068-4bbe-8ed6-83af0e98987c" providerId="ADAL" clId="{ABBEDD4D-0B27-4459-9DB2-3F72639B6645}" dt="2021-01-27T13:05:43.989" v="12" actId="6549"/>
      <pc:docMkLst>
        <pc:docMk/>
      </pc:docMkLst>
      <pc:sldChg chg="modNotes modNotesTx">
        <pc:chgData name="Birgit Gotschim | BHAK &amp; BHAS St. Pölten" userId="60df6e9a-5068-4bbe-8ed6-83af0e98987c" providerId="ADAL" clId="{ABBEDD4D-0B27-4459-9DB2-3F72639B6645}" dt="2021-01-27T13:04:00.575" v="2" actId="6549"/>
        <pc:sldMkLst>
          <pc:docMk/>
          <pc:sldMk cId="0" sldId="256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4:12.642" v="4" actId="6549"/>
        <pc:sldMkLst>
          <pc:docMk/>
          <pc:sldMk cId="0" sldId="257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4:25.487" v="7" actId="5793"/>
        <pc:sldMkLst>
          <pc:docMk/>
          <pc:sldMk cId="0" sldId="270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4:17.507" v="5" actId="6549"/>
        <pc:sldMkLst>
          <pc:docMk/>
          <pc:sldMk cId="2539112914" sldId="280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5:29.772" v="10" actId="6549"/>
        <pc:sldMkLst>
          <pc:docMk/>
          <pc:sldMk cId="2263263097" sldId="283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4:32.090" v="8" actId="6549"/>
        <pc:sldMkLst>
          <pc:docMk/>
          <pc:sldMk cId="2234168224" sldId="287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5:23.732" v="9" actId="6549"/>
        <pc:sldMkLst>
          <pc:docMk/>
          <pc:sldMk cId="4060508344" sldId="304"/>
        </pc:sldMkLst>
      </pc:sldChg>
      <pc:sldChg chg="modNotesTx">
        <pc:chgData name="Birgit Gotschim | BHAK &amp; BHAS St. Pölten" userId="60df6e9a-5068-4bbe-8ed6-83af0e98987c" providerId="ADAL" clId="{ABBEDD4D-0B27-4459-9DB2-3F72639B6645}" dt="2021-01-27T13:05:43.989" v="12" actId="6549"/>
        <pc:sldMkLst>
          <pc:docMk/>
          <pc:sldMk cId="922028072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65C7-3C43-4991-BB36-C9553E10F36B}" type="datetimeFigureOut">
              <a:rPr lang="de-DE" smtClean="0"/>
              <a:pPr/>
              <a:t>27.01.2021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89AB6-6945-4B6C-A4F3-23941BEC10E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31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F13-238D-4458-B6EA-8D3AEBB45FA2}" type="datetimeFigureOut">
              <a:rPr lang="de-DE" smtClean="0"/>
              <a:pPr/>
              <a:t>27.01.2021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06FC-1835-4CB0-94B7-1D6806A53FF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3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6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66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AT" dirty="0"/>
          </a:p>
          <a:p>
            <a:pPr>
              <a:buFont typeface="Arial" pitchFamily="34" charset="0"/>
              <a:buNone/>
            </a:pPr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58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26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30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5400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8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</a:pPr>
            <a:endParaRPr lang="de-AT" dirty="0"/>
          </a:p>
          <a:p>
            <a:pPr>
              <a:buFont typeface="Arial" pitchFamily="34" charset="0"/>
              <a:buNone/>
            </a:pPr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098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50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de-AT" dirty="0"/>
              <a:t>. </a:t>
            </a:r>
          </a:p>
          <a:p>
            <a:pPr>
              <a:buFont typeface="Arial" pitchFamily="34" charset="0"/>
              <a:buNone/>
            </a:pPr>
            <a:endParaRPr lang="de-AT" dirty="0"/>
          </a:p>
          <a:p>
            <a:pPr>
              <a:buFont typeface="Arial" pitchFamily="34" charset="0"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71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C06FC-1835-4CB0-94B7-1D6806A53FF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92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67625" y="1125538"/>
            <a:ext cx="1476375" cy="5732462"/>
          </a:xfrm>
          <a:prstGeom prst="rect">
            <a:avLst/>
          </a:prstGeom>
          <a:solidFill>
            <a:srgbClr val="98B5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155" name="Picture 35" descr="header i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1139825"/>
            <a:ext cx="6364287" cy="6445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122" name="Picture 2" descr="logo i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6375" cy="11906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5538"/>
            <a:ext cx="1476375" cy="5732462"/>
          </a:xfrm>
          <a:prstGeom prst="rect">
            <a:avLst/>
          </a:prstGeom>
          <a:solidFill>
            <a:srgbClr val="E1E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0"/>
            <a:ext cx="7667625" cy="1125538"/>
            <a:chOff x="930" y="0"/>
            <a:chExt cx="4830" cy="709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930" y="0"/>
              <a:ext cx="4830" cy="210"/>
            </a:xfrm>
            <a:prstGeom prst="rect">
              <a:avLst/>
            </a:prstGeom>
            <a:solidFill>
              <a:srgbClr val="98B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0" y="164"/>
              <a:ext cx="4830" cy="545"/>
              <a:chOff x="930" y="210"/>
              <a:chExt cx="4830" cy="545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4830" cy="182"/>
              </a:xfrm>
              <a:prstGeom prst="rect">
                <a:avLst/>
              </a:prstGeom>
              <a:solidFill>
                <a:srgbClr val="4A6B82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4830" cy="182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930" y="573"/>
                <a:ext cx="4830" cy="182"/>
              </a:xfrm>
              <a:prstGeom prst="rect">
                <a:avLst/>
              </a:prstGeom>
              <a:solidFill>
                <a:srgbClr val="E1E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2372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260350"/>
            <a:ext cx="1798638" cy="5894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248275" cy="58943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67625" y="1125538"/>
            <a:ext cx="1476375" cy="5732462"/>
          </a:xfrm>
          <a:prstGeom prst="rect">
            <a:avLst/>
          </a:prstGeom>
          <a:solidFill>
            <a:srgbClr val="98B5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155" name="Picture 35" descr="header i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1139825"/>
            <a:ext cx="6364287" cy="6445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122" name="Picture 2" descr="logo i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6375" cy="11906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5538"/>
            <a:ext cx="1476375" cy="5732462"/>
          </a:xfrm>
          <a:prstGeom prst="rect">
            <a:avLst/>
          </a:prstGeom>
          <a:solidFill>
            <a:srgbClr val="E1E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0"/>
            <a:ext cx="7667625" cy="1125538"/>
            <a:chOff x="930" y="0"/>
            <a:chExt cx="4830" cy="709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930" y="0"/>
              <a:ext cx="4830" cy="210"/>
            </a:xfrm>
            <a:prstGeom prst="rect">
              <a:avLst/>
            </a:prstGeom>
            <a:solidFill>
              <a:srgbClr val="98B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0" y="164"/>
              <a:ext cx="4830" cy="545"/>
              <a:chOff x="930" y="210"/>
              <a:chExt cx="4830" cy="545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4830" cy="182"/>
              </a:xfrm>
              <a:prstGeom prst="rect">
                <a:avLst/>
              </a:prstGeom>
              <a:solidFill>
                <a:srgbClr val="4A6B82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4830" cy="182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930" y="573"/>
                <a:ext cx="4830" cy="182"/>
              </a:xfrm>
              <a:prstGeom prst="rect">
                <a:avLst/>
              </a:prstGeom>
              <a:solidFill>
                <a:srgbClr val="E1E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2372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125538"/>
            <a:ext cx="35226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125538"/>
            <a:ext cx="35242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260350"/>
            <a:ext cx="1798638" cy="5894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248275" cy="58943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667625" y="1125538"/>
            <a:ext cx="1476375" cy="5732462"/>
          </a:xfrm>
          <a:prstGeom prst="rect">
            <a:avLst/>
          </a:prstGeom>
          <a:solidFill>
            <a:srgbClr val="98B5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155" name="Picture 35" descr="header i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338" y="1139825"/>
            <a:ext cx="6364287" cy="6445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</p:pic>
      <p:pic>
        <p:nvPicPr>
          <p:cNvPr id="5122" name="Picture 2" descr="logo i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6375" cy="11906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125538"/>
            <a:ext cx="1476375" cy="5732462"/>
          </a:xfrm>
          <a:prstGeom prst="rect">
            <a:avLst/>
          </a:prstGeom>
          <a:solidFill>
            <a:srgbClr val="E1E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0"/>
            <a:ext cx="7667625" cy="1125538"/>
            <a:chOff x="930" y="0"/>
            <a:chExt cx="4830" cy="709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930" y="0"/>
              <a:ext cx="4830" cy="210"/>
            </a:xfrm>
            <a:prstGeom prst="rect">
              <a:avLst/>
            </a:prstGeom>
            <a:solidFill>
              <a:srgbClr val="98B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0" y="164"/>
              <a:ext cx="4830" cy="545"/>
              <a:chOff x="930" y="210"/>
              <a:chExt cx="4830" cy="545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4830" cy="182"/>
              </a:xfrm>
              <a:prstGeom prst="rect">
                <a:avLst/>
              </a:prstGeom>
              <a:solidFill>
                <a:srgbClr val="4A6B82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4830" cy="182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930" y="573"/>
                <a:ext cx="4830" cy="182"/>
              </a:xfrm>
              <a:prstGeom prst="rect">
                <a:avLst/>
              </a:prstGeom>
              <a:solidFill>
                <a:srgbClr val="E1E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237288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125538"/>
            <a:ext cx="35226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125538"/>
            <a:ext cx="35242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7050" y="260350"/>
            <a:ext cx="1798638" cy="5894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248275" cy="58943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60350"/>
            <a:ext cx="9144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37697"/>
            <a:ext cx="1656184" cy="3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90047"/>
            <a:ext cx="17922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125538"/>
            <a:ext cx="35226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1438" y="1125538"/>
            <a:ext cx="35242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 ib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6375" cy="11906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25538"/>
            <a:ext cx="1476375" cy="5732462"/>
          </a:xfrm>
          <a:prstGeom prst="rect">
            <a:avLst/>
          </a:prstGeom>
          <a:solidFill>
            <a:srgbClr val="E1E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1125538"/>
            <a:ext cx="468312" cy="5732462"/>
          </a:xfrm>
          <a:prstGeom prst="rect">
            <a:avLst/>
          </a:prstGeom>
          <a:solidFill>
            <a:srgbClr val="98B5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6375" y="0"/>
            <a:ext cx="7667625" cy="1125538"/>
            <a:chOff x="930" y="0"/>
            <a:chExt cx="4830" cy="709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930" y="0"/>
              <a:ext cx="4830" cy="210"/>
            </a:xfrm>
            <a:prstGeom prst="rect">
              <a:avLst/>
            </a:prstGeom>
            <a:solidFill>
              <a:srgbClr val="98B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30" y="164"/>
              <a:ext cx="4830" cy="545"/>
              <a:chOff x="930" y="210"/>
              <a:chExt cx="4830" cy="545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4830" cy="182"/>
              </a:xfrm>
              <a:prstGeom prst="rect">
                <a:avLst/>
              </a:prstGeom>
              <a:solidFill>
                <a:srgbClr val="4A6B82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4830" cy="182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930" y="573"/>
                <a:ext cx="4830" cy="182"/>
              </a:xfrm>
              <a:prstGeom prst="rect">
                <a:avLst/>
              </a:prstGeom>
              <a:solidFill>
                <a:srgbClr val="E1E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125538"/>
            <a:ext cx="71993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99"/>
                </a:solidFill>
              </a:defRPr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76375" y="260350"/>
            <a:ext cx="7199313" cy="865188"/>
          </a:xfrm>
          <a:prstGeom prst="rect">
            <a:avLst/>
          </a:prstGeom>
          <a:solidFill>
            <a:srgbClr val="E1EEFF">
              <a:alpha val="8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4400">
              <a:solidFill>
                <a:srgbClr val="003399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1993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Klicken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 ib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6375" cy="11906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25538"/>
            <a:ext cx="1476375" cy="5732462"/>
          </a:xfrm>
          <a:prstGeom prst="rect">
            <a:avLst/>
          </a:prstGeom>
          <a:solidFill>
            <a:srgbClr val="E1E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1125538"/>
            <a:ext cx="468312" cy="5732462"/>
          </a:xfrm>
          <a:prstGeom prst="rect">
            <a:avLst/>
          </a:prstGeom>
          <a:solidFill>
            <a:srgbClr val="98B5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6375" y="0"/>
            <a:ext cx="7667625" cy="1125538"/>
            <a:chOff x="930" y="0"/>
            <a:chExt cx="4830" cy="709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930" y="0"/>
              <a:ext cx="4830" cy="210"/>
            </a:xfrm>
            <a:prstGeom prst="rect">
              <a:avLst/>
            </a:prstGeom>
            <a:solidFill>
              <a:srgbClr val="98B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30" y="164"/>
              <a:ext cx="4830" cy="545"/>
              <a:chOff x="930" y="210"/>
              <a:chExt cx="4830" cy="545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4830" cy="182"/>
              </a:xfrm>
              <a:prstGeom prst="rect">
                <a:avLst/>
              </a:prstGeom>
              <a:solidFill>
                <a:srgbClr val="4A6B82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4830" cy="182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930" y="573"/>
                <a:ext cx="4830" cy="182"/>
              </a:xfrm>
              <a:prstGeom prst="rect">
                <a:avLst/>
              </a:prstGeom>
              <a:solidFill>
                <a:srgbClr val="E1E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125538"/>
            <a:ext cx="71993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99"/>
                </a:solidFill>
              </a:defRPr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76375" y="260350"/>
            <a:ext cx="7199313" cy="865188"/>
          </a:xfrm>
          <a:prstGeom prst="rect">
            <a:avLst/>
          </a:prstGeom>
          <a:solidFill>
            <a:srgbClr val="E1EEFF">
              <a:alpha val="8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4400">
              <a:solidFill>
                <a:srgbClr val="003399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1993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Klicken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 ib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76375" cy="11906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25538"/>
            <a:ext cx="1476375" cy="5732462"/>
          </a:xfrm>
          <a:prstGeom prst="rect">
            <a:avLst/>
          </a:prstGeom>
          <a:solidFill>
            <a:srgbClr val="E1E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675688" y="1125538"/>
            <a:ext cx="468312" cy="5732462"/>
          </a:xfrm>
          <a:prstGeom prst="rect">
            <a:avLst/>
          </a:prstGeom>
          <a:solidFill>
            <a:srgbClr val="98B5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76375" y="0"/>
            <a:ext cx="7667625" cy="1125538"/>
            <a:chOff x="930" y="0"/>
            <a:chExt cx="4830" cy="709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930" y="0"/>
              <a:ext cx="4830" cy="210"/>
            </a:xfrm>
            <a:prstGeom prst="rect">
              <a:avLst/>
            </a:prstGeom>
            <a:solidFill>
              <a:srgbClr val="98B5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30" y="164"/>
              <a:ext cx="4830" cy="545"/>
              <a:chOff x="930" y="210"/>
              <a:chExt cx="4830" cy="545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0" y="391"/>
                <a:ext cx="4830" cy="182"/>
              </a:xfrm>
              <a:prstGeom prst="rect">
                <a:avLst/>
              </a:prstGeom>
              <a:solidFill>
                <a:srgbClr val="4A6B82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930" y="210"/>
                <a:ext cx="4830" cy="182"/>
              </a:xfrm>
              <a:prstGeom prst="rect">
                <a:avLst/>
              </a:prstGeom>
              <a:solidFill>
                <a:srgbClr val="003366"/>
              </a:solidFill>
              <a:ln w="9525">
                <a:solidFill>
                  <a:srgbClr val="CCE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930" y="573"/>
                <a:ext cx="4830" cy="182"/>
              </a:xfrm>
              <a:prstGeom prst="rect">
                <a:avLst/>
              </a:prstGeom>
              <a:solidFill>
                <a:srgbClr val="E1EE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125538"/>
            <a:ext cx="71993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99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99"/>
                </a:solidFill>
              </a:defRPr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476375" y="260350"/>
            <a:ext cx="7199313" cy="865188"/>
          </a:xfrm>
          <a:prstGeom prst="rect">
            <a:avLst/>
          </a:prstGeom>
          <a:solidFill>
            <a:srgbClr val="E1EEFF">
              <a:alpha val="89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4400">
              <a:solidFill>
                <a:srgbClr val="003399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1993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Klicken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cover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71763" y="63515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53088" y="6337300"/>
            <a:ext cx="477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fld id="{CE7CED4A-2FA0-40A9-A276-38E7EEAE58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ransition>
    <p:cover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eg"/><Relationship Id="rId4" Type="http://schemas.openxmlformats.org/officeDocument/2006/relationships/hyperlink" Target="http://eurobacdiploma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31371"/>
            <a:ext cx="7532593" cy="6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005EA4"/>
                </a:solidFill>
              </a:rPr>
              <a:t>European Business </a:t>
            </a:r>
            <a:r>
              <a:rPr lang="de-DE" dirty="0" err="1">
                <a:solidFill>
                  <a:srgbClr val="005EA4"/>
                </a:solidFill>
              </a:rPr>
              <a:t>Baccalaureate</a:t>
            </a:r>
            <a:r>
              <a:rPr lang="de-DE" dirty="0">
                <a:solidFill>
                  <a:srgbClr val="005EA4"/>
                </a:solidFill>
              </a:rPr>
              <a:t> </a:t>
            </a:r>
            <a:r>
              <a:rPr lang="de-DE" dirty="0" err="1">
                <a:solidFill>
                  <a:srgbClr val="005EA4"/>
                </a:solidFill>
              </a:rPr>
              <a:t>Diploma</a:t>
            </a:r>
            <a:endParaRPr lang="de-DE" dirty="0">
              <a:solidFill>
                <a:srgbClr val="005EA4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03040"/>
          </a:xfrm>
        </p:spPr>
        <p:txBody>
          <a:bodyPr>
            <a:normAutofit/>
          </a:bodyPr>
          <a:lstStyle/>
          <a:p>
            <a:r>
              <a:rPr lang="de-DE" sz="4400" dirty="0"/>
              <a:t>Europäisches Wirtschaftsabitur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FB68AA-954A-4BF5-824E-1D1BB3A8A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947"/>
            <a:ext cx="2692177" cy="9978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688400E-5F33-49A8-875D-1698B3440761}"/>
              </a:ext>
            </a:extLst>
          </p:cNvPr>
          <p:cNvSpPr txBox="1"/>
          <p:nvPr/>
        </p:nvSpPr>
        <p:spPr>
          <a:xfrm>
            <a:off x="179512" y="587262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err="1">
              <a:highlight>
                <a:srgbClr val="0065B0"/>
              </a:highlight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A34D570-1BA4-4B3D-B935-4A4EA7A2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A2411BA-FC6A-4955-86FE-6466E66AE831}"/>
              </a:ext>
            </a:extLst>
          </p:cNvPr>
          <p:cNvSpPr/>
          <p:nvPr/>
        </p:nvSpPr>
        <p:spPr>
          <a:xfrm>
            <a:off x="251520" y="6021288"/>
            <a:ext cx="2016224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31.0-8/14700900_1491713930855357_6883077430283376991_o.jpg?oh=4cf8c117b7738005d2fe5b6f46ec3381&amp;oe=5963D8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86962" cy="465313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8229600" cy="504056"/>
          </a:xfrm>
        </p:spPr>
        <p:txBody>
          <a:bodyPr/>
          <a:lstStyle/>
          <a:p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bg1"/>
                </a:solidFill>
              </a:rPr>
              <a:t>@</a:t>
            </a:r>
            <a:r>
              <a:rPr lang="de-AT" dirty="0" err="1">
                <a:solidFill>
                  <a:schemeClr val="bg1"/>
                </a:solidFill>
              </a:rPr>
              <a:t>ebbdplus</a:t>
            </a:r>
            <a:br>
              <a:rPr lang="de-AT" sz="3200" dirty="0"/>
            </a:br>
            <a:endParaRPr lang="de-DE" sz="32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5085184"/>
            <a:ext cx="8147248" cy="1040979"/>
          </a:xfrm>
        </p:spPr>
        <p:txBody>
          <a:bodyPr/>
          <a:lstStyle/>
          <a:p>
            <a:pPr>
              <a:buNone/>
            </a:pPr>
            <a:r>
              <a:rPr lang="de-AT" dirty="0">
                <a:solidFill>
                  <a:schemeClr val="accent1">
                    <a:lumMod val="50000"/>
                  </a:schemeClr>
                </a:solidFill>
              </a:rPr>
              <a:t>Find out </a:t>
            </a:r>
            <a:r>
              <a:rPr lang="de-AT" dirty="0" err="1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de-AT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http://eurobacdiploma.eu/</a:t>
            </a:r>
            <a:endParaRPr lang="de-DE" dirty="0"/>
          </a:p>
        </p:txBody>
      </p:sp>
      <p:pic>
        <p:nvPicPr>
          <p:cNvPr id="5" name="Grafik 4" descr="Like-us-on-facebook-862x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0019">
            <a:off x="5078765" y="2655132"/>
            <a:ext cx="3390214" cy="129394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C2822E-DA49-4DDE-BD6A-37492FD9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80512" cy="1152128"/>
          </a:xfrm>
        </p:spPr>
        <p:txBody>
          <a:bodyPr/>
          <a:lstStyle/>
          <a:p>
            <a:r>
              <a:rPr lang="de-DE" sz="3600" dirty="0">
                <a:solidFill>
                  <a:srgbClr val="0070C0"/>
                </a:solidFill>
              </a:rPr>
              <a:t>Was ist EBBD?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488832" cy="4176464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de-DE" sz="3000" dirty="0"/>
              <a:t>Ein europäisches Exzellenzlabel für Schülerinnen und Schüler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3000" dirty="0"/>
              <a:t>EBBD e.V.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3000" dirty="0"/>
              <a:t>Akkreditierung der österreichischen Schulen durch das BMBWF nach Antrag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sz="3000" dirty="0"/>
              <a:t>Verleihung des Exzellenzlabels durch die Schulen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DF20E45-17C6-401A-B441-FB0ECA39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B3A44F1-8FC8-4974-B01A-C3A55D73809C}"/>
              </a:ext>
            </a:extLst>
          </p:cNvPr>
          <p:cNvSpPr/>
          <p:nvPr/>
        </p:nvSpPr>
        <p:spPr>
          <a:xfrm>
            <a:off x="251520" y="5949280"/>
            <a:ext cx="2160240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0A9E46D-0A34-47D2-B126-D0959378B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64" y="354824"/>
            <a:ext cx="1922152" cy="7124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CDFCCF5-1B76-40E4-866F-B901BB6D0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" y="5949280"/>
            <a:ext cx="1922152" cy="71241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7742435" cy="687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43A100-54A1-43CA-ADC9-E07C9405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F31AF8-1459-48A8-BECC-87C33EE48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95380"/>
            <a:ext cx="1922152" cy="7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2914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04663"/>
            <a:ext cx="5688633" cy="864096"/>
          </a:xfrm>
        </p:spPr>
        <p:txBody>
          <a:bodyPr/>
          <a:lstStyle/>
          <a:p>
            <a:r>
              <a:rPr lang="de-DE" sz="3600" dirty="0">
                <a:solidFill>
                  <a:srgbClr val="0070C0"/>
                </a:solidFill>
              </a:rPr>
              <a:t>Kompetenzen der Absolventen*innen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547664" y="2060848"/>
            <a:ext cx="6400800" cy="338437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de-AT" dirty="0"/>
              <a:t>Studieren in Europa 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de-AT" dirty="0"/>
              <a:t>Arbeiten in Europa  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de-AT" dirty="0"/>
              <a:t>Leben in Europa  </a:t>
            </a:r>
            <a:br>
              <a:rPr lang="de-DE" dirty="0"/>
            </a:br>
            <a:endParaRPr lang="de-DE" dirty="0"/>
          </a:p>
          <a:p>
            <a:pPr marL="457200" indent="-457200" algn="l">
              <a:buFont typeface="Wingdings" pitchFamily="2" charset="2"/>
              <a:buChar char="§"/>
            </a:pPr>
            <a:r>
              <a:rPr lang="de-DE" dirty="0"/>
              <a:t>Wirtschaftskompetenz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de-DE" dirty="0"/>
              <a:t>Sprachkompetenz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de-DE" dirty="0"/>
              <a:t>Europäische Kompetenz</a:t>
            </a:r>
          </a:p>
          <a:p>
            <a:pPr lvl="1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91B493-C319-4D61-9D5A-7DF459E83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3"/>
            <a:ext cx="1922152" cy="712415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BB9545-E5A8-4F96-AC9C-1B6CB919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C01626-6B9F-40BD-AFD9-F6C5452B1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" y="5949280"/>
            <a:ext cx="1922152" cy="712415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5834434-90E9-4575-AF1A-E0623528E428}"/>
              </a:ext>
            </a:extLst>
          </p:cNvPr>
          <p:cNvSpPr/>
          <p:nvPr/>
        </p:nvSpPr>
        <p:spPr>
          <a:xfrm>
            <a:off x="323528" y="5877272"/>
            <a:ext cx="201622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550465-E784-4D1F-ACB1-1397E6ADD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1922152" cy="712415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EF1990-2F8E-4D33-BF52-3ADDB84C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208ECCF1-B303-4780-91F8-374700EA3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31425"/>
              </p:ext>
            </p:extLst>
          </p:nvPr>
        </p:nvGraphicFramePr>
        <p:xfrm>
          <a:off x="827584" y="1780494"/>
          <a:ext cx="7416823" cy="4525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589">
                  <a:extLst>
                    <a:ext uri="{9D8B030D-6E8A-4147-A177-3AD203B41FA5}">
                      <a16:colId xmlns:a16="http://schemas.microsoft.com/office/drawing/2014/main" val="502600475"/>
                    </a:ext>
                  </a:extLst>
                </a:gridCol>
                <a:gridCol w="919599">
                  <a:extLst>
                    <a:ext uri="{9D8B030D-6E8A-4147-A177-3AD203B41FA5}">
                      <a16:colId xmlns:a16="http://schemas.microsoft.com/office/drawing/2014/main" val="2858690962"/>
                    </a:ext>
                  </a:extLst>
                </a:gridCol>
                <a:gridCol w="1978960">
                  <a:extLst>
                    <a:ext uri="{9D8B030D-6E8A-4147-A177-3AD203B41FA5}">
                      <a16:colId xmlns:a16="http://schemas.microsoft.com/office/drawing/2014/main" val="2738508849"/>
                    </a:ext>
                  </a:extLst>
                </a:gridCol>
                <a:gridCol w="952775">
                  <a:extLst>
                    <a:ext uri="{9D8B030D-6E8A-4147-A177-3AD203B41FA5}">
                      <a16:colId xmlns:a16="http://schemas.microsoft.com/office/drawing/2014/main" val="1789684308"/>
                    </a:ext>
                  </a:extLst>
                </a:gridCol>
                <a:gridCol w="1003735">
                  <a:extLst>
                    <a:ext uri="{9D8B030D-6E8A-4147-A177-3AD203B41FA5}">
                      <a16:colId xmlns:a16="http://schemas.microsoft.com/office/drawing/2014/main" val="1876365720"/>
                    </a:ext>
                  </a:extLst>
                </a:gridCol>
                <a:gridCol w="1595165">
                  <a:extLst>
                    <a:ext uri="{9D8B030D-6E8A-4147-A177-3AD203B41FA5}">
                      <a16:colId xmlns:a16="http://schemas.microsoft.com/office/drawing/2014/main" val="2923968417"/>
                    </a:ext>
                  </a:extLst>
                </a:gridCol>
              </a:tblGrid>
              <a:tr h="642395"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TERMIN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VOR</a:t>
                      </a:r>
                      <a:endParaRPr lang="de-AT" sz="1100">
                        <a:effectLst/>
                      </a:endParaRPr>
                    </a:p>
                    <a:p>
                      <a:r>
                        <a:rPr lang="de-DE" sz="1100">
                          <a:effectLst/>
                        </a:rPr>
                        <a:t>TRAGENDE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EBBD</a:t>
                      </a:r>
                      <a:endParaRPr lang="de-AT" sz="1100">
                        <a:effectLst/>
                      </a:endParaRPr>
                    </a:p>
                    <a:p>
                      <a:r>
                        <a:rPr lang="de-DE" sz="1100">
                          <a:effectLst/>
                        </a:rPr>
                        <a:t>MODUL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STUNDEN-</a:t>
                      </a:r>
                      <a:endParaRPr lang="de-AT" sz="1100">
                        <a:effectLst/>
                      </a:endParaRPr>
                    </a:p>
                    <a:p>
                      <a:r>
                        <a:rPr lang="de-DE" sz="1100">
                          <a:effectLst/>
                        </a:rPr>
                        <a:t>AUSMASS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SEMESTER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100">
                          <a:effectLst/>
                        </a:rPr>
                        <a:t>UNTERSCHRIFT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1900766035"/>
                  </a:ext>
                </a:extLst>
              </a:tr>
              <a:tr h="408797"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ZIEG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C1 Europakompetenz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6. </a:t>
                      </a:r>
                      <a:endParaRPr lang="de-AT" sz="1100">
                        <a:effectLst/>
                      </a:endParaRPr>
                    </a:p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3009448478"/>
                  </a:ext>
                </a:extLst>
              </a:tr>
              <a:tr h="1226390"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English teachers/ BB2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C2 Vorbereitung und Reflexion eines Austauschprogramms/</a:t>
                      </a:r>
                      <a:endParaRPr lang="de-AT" sz="1100">
                        <a:effectLst/>
                      </a:endParaRPr>
                    </a:p>
                    <a:p>
                      <a:r>
                        <a:rPr lang="de-AT" sz="1300">
                          <a:effectLst/>
                        </a:rPr>
                        <a:t>Praktikum</a:t>
                      </a:r>
                      <a:endParaRPr lang="de-AT" sz="1100">
                        <a:effectLst/>
                      </a:endParaRPr>
                    </a:p>
                    <a:p>
                      <a:r>
                        <a:rPr lang="de-AT" sz="1300">
                          <a:effectLst/>
                        </a:rPr>
                        <a:t>Erasmus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16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6.-9.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1257244740"/>
                  </a:ext>
                </a:extLst>
              </a:tr>
              <a:tr h="613195"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B2 Europäisches und internationales Wirtschaftsrecht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10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7./8.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4279970050"/>
                  </a:ext>
                </a:extLst>
              </a:tr>
              <a:tr h="613195"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B3 International Accounting Standards (IAS)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4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9.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2206451834"/>
                  </a:ext>
                </a:extLst>
              </a:tr>
              <a:tr h="408797"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HEISS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International Taxation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9.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3640813292"/>
                  </a:ext>
                </a:extLst>
              </a:tr>
              <a:tr h="613195"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AT" sz="1300">
                          <a:effectLst/>
                        </a:rPr>
                        <a:t>ZEH Elisabeth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GB" sz="1300">
                          <a:effectLst/>
                        </a:rPr>
                        <a:t>B3 International Financial Reporting Standards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9. 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5699" marR="65699" marT="0" marB="0"/>
                </a:tc>
                <a:extLst>
                  <a:ext uri="{0D108BD9-81ED-4DB2-BD59-A6C34878D82A}">
                    <a16:rowId xmlns:a16="http://schemas.microsoft.com/office/drawing/2014/main" val="3447044070"/>
                  </a:ext>
                </a:extLst>
              </a:tr>
            </a:tbl>
          </a:graphicData>
        </a:graphic>
      </p:graphicFrame>
      <p:pic>
        <p:nvPicPr>
          <p:cNvPr id="1026" name="Grafik 2" descr="EBBD_RGB_plusslogan">
            <a:extLst>
              <a:ext uri="{FF2B5EF4-FFF2-40B4-BE49-F238E27FC236}">
                <a16:creationId xmlns:a16="http://schemas.microsoft.com/office/drawing/2014/main" id="{FAB5B55A-473A-4FE9-AEA0-C7F647781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711"/>
            <a:ext cx="164465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6">
            <a:extLst>
              <a:ext uri="{FF2B5EF4-FFF2-40B4-BE49-F238E27FC236}">
                <a16:creationId xmlns:a16="http://schemas.microsoft.com/office/drawing/2014/main" id="{62AEF5A7-5A4A-4FB7-8272-A5E660BA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00" y="241992"/>
            <a:ext cx="2235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216736-9670-48CA-90FB-646BC9AF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1585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7E360-4067-4B58-ACFF-89C08B16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2830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TW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                      </a:t>
            </a:r>
            <a:endParaRPr kumimoji="0" lang="de-DE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659F83-A8A6-4604-A2C4-C207CF4CB134}"/>
              </a:ext>
            </a:extLst>
          </p:cNvPr>
          <p:cNvSpPr txBox="1"/>
          <p:nvPr/>
        </p:nvSpPr>
        <p:spPr>
          <a:xfrm>
            <a:off x="1491272" y="1130171"/>
            <a:ext cx="753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Sammelbestätigung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4168224"/>
      </p:ext>
    </p:extLst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80512" cy="1152128"/>
          </a:xfrm>
        </p:spPr>
        <p:txBody>
          <a:bodyPr/>
          <a:lstStyle/>
          <a:p>
            <a:r>
              <a:rPr lang="de-DE" sz="2800" dirty="0">
                <a:solidFill>
                  <a:srgbClr val="0070C0"/>
                </a:solidFill>
              </a:rPr>
              <a:t>Working and </a:t>
            </a:r>
            <a:r>
              <a:rPr lang="de-DE" sz="2800" dirty="0" err="1">
                <a:solidFill>
                  <a:srgbClr val="0070C0"/>
                </a:solidFill>
              </a:rPr>
              <a:t>living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dirty="0" err="1">
                <a:solidFill>
                  <a:srgbClr val="0070C0"/>
                </a:solidFill>
              </a:rPr>
              <a:t>abroad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DF20E45-17C6-401A-B441-FB0ECA39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B3A44F1-8FC8-4974-B01A-C3A55D73809C}"/>
              </a:ext>
            </a:extLst>
          </p:cNvPr>
          <p:cNvSpPr/>
          <p:nvPr/>
        </p:nvSpPr>
        <p:spPr>
          <a:xfrm>
            <a:off x="251520" y="5949280"/>
            <a:ext cx="2160240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0A9E46D-0A34-47D2-B126-D0959378B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64" y="354824"/>
            <a:ext cx="1922152" cy="7124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CDFCCF5-1B76-40E4-866F-B901BB6D0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27577"/>
            <a:ext cx="1922152" cy="712415"/>
          </a:xfrm>
          <a:prstGeom prst="rect">
            <a:avLst/>
          </a:prstGeom>
        </p:spPr>
      </p:pic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2846FFE2-5B90-46D8-A703-43CA109EF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504" y="2564904"/>
            <a:ext cx="90489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508344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051720" y="334144"/>
            <a:ext cx="4464496" cy="1150640"/>
          </a:xfrm>
        </p:spPr>
        <p:txBody>
          <a:bodyPr/>
          <a:lstStyle/>
          <a:p>
            <a:r>
              <a:rPr lang="de-DE" sz="2400" dirty="0">
                <a:solidFill>
                  <a:srgbClr val="0070C0"/>
                </a:solidFill>
              </a:rPr>
              <a:t>Vorteile für Absolventen*innen und Schulen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type="subTitle" idx="1"/>
          </p:nvPr>
        </p:nvSpPr>
        <p:spPr>
          <a:xfrm>
            <a:off x="467544" y="1916833"/>
            <a:ext cx="8496944" cy="3312368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de-DE" dirty="0"/>
              <a:t>Differenzierung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dirty="0"/>
              <a:t>Vernetzung im europäischen Bildungsraums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dirty="0"/>
              <a:t>Mobilität der Absolventen/-innen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de-DE" dirty="0"/>
              <a:t>Verbesserte Arbeitsmarktchancen für Absolventen/-innen</a:t>
            </a:r>
            <a:endParaRPr lang="de-DE" sz="3000" dirty="0"/>
          </a:p>
          <a:p>
            <a:pPr marL="342900" indent="-342900" algn="l">
              <a:buFont typeface="Arial" pitchFamily="34" charset="0"/>
              <a:buChar char="•"/>
            </a:pPr>
            <a:endParaRPr lang="de-DE" sz="30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FD890B4-6FE2-4D54-B20B-FF8F98A1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3807081-6655-4CA5-834D-B67DFAD11E7C}"/>
              </a:ext>
            </a:extLst>
          </p:cNvPr>
          <p:cNvSpPr/>
          <p:nvPr/>
        </p:nvSpPr>
        <p:spPr>
          <a:xfrm>
            <a:off x="179512" y="5949280"/>
            <a:ext cx="2232248" cy="827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247C7B-2A41-4A43-BFBF-2215B11CF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8" y="5805264"/>
            <a:ext cx="2232248" cy="8273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C5D7F2-8A65-4CDA-934A-66B1E6843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4144"/>
            <a:ext cx="2232248" cy="8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3097"/>
      </p:ext>
    </p:extLst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04663"/>
            <a:ext cx="5688633" cy="864096"/>
          </a:xfrm>
        </p:spPr>
        <p:txBody>
          <a:bodyPr/>
          <a:lstStyle/>
          <a:p>
            <a:r>
              <a:rPr lang="de-DE" sz="3600" dirty="0">
                <a:solidFill>
                  <a:srgbClr val="0070C0"/>
                </a:solidFill>
              </a:rPr>
              <a:t>Zusammenfassung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91B493-C319-4D61-9D5A-7DF459E83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3"/>
            <a:ext cx="1922152" cy="712415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BB9545-E5A8-4F96-AC9C-1B6CB919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C01626-6B9F-40BD-AFD9-F6C5452B1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" y="5949280"/>
            <a:ext cx="1922152" cy="712415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5834434-90E9-4575-AF1A-E0623528E428}"/>
              </a:ext>
            </a:extLst>
          </p:cNvPr>
          <p:cNvSpPr/>
          <p:nvPr/>
        </p:nvSpPr>
        <p:spPr>
          <a:xfrm>
            <a:off x="323528" y="5877272"/>
            <a:ext cx="201622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550465-E784-4D1F-ACB1-1397E6ADD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1922152" cy="71241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1198C15-9FEE-4624-AB3B-C09CC7090321}"/>
              </a:ext>
            </a:extLst>
          </p:cNvPr>
          <p:cNvSpPr txBox="1"/>
          <p:nvPr/>
        </p:nvSpPr>
        <p:spPr>
          <a:xfrm>
            <a:off x="251520" y="1628800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EBBD Lehrgang – Exzellenzlabel/europäisches Wirtschaftsabitur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Zusatzmodule im Ausmaß von 48 Stunden zwischen (6.-9. Semester) - geblockt an Samstagen in der unterrichtsfreien Zeit, Honorarkosten für Module: max. 240€ - abhängig von der Teilnehmerzahl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min. 3-wöchiger Auslandsaufenthalt mit </a:t>
            </a:r>
            <a:r>
              <a:rPr lang="de-AT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de-AT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-experience – Eigenorganisation oder durch Vorbereitung im Modul C2 – keine Haftung der Schule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1281920"/>
      </p:ext>
    </p:extLst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051720" y="334144"/>
            <a:ext cx="4464496" cy="1150640"/>
          </a:xfrm>
        </p:spPr>
        <p:txBody>
          <a:bodyPr/>
          <a:lstStyle/>
          <a:p>
            <a:r>
              <a:rPr lang="de-DE" sz="2400" dirty="0">
                <a:solidFill>
                  <a:srgbClr val="0070C0"/>
                </a:solidFill>
              </a:rPr>
              <a:t>Allgemeines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type="subTitle" idx="1"/>
          </p:nvPr>
        </p:nvSpPr>
        <p:spPr>
          <a:xfrm>
            <a:off x="395536" y="1677075"/>
            <a:ext cx="8496944" cy="4032448"/>
          </a:xfrm>
        </p:spPr>
        <p:txBody>
          <a:bodyPr/>
          <a:lstStyle/>
          <a:p>
            <a:pPr marL="342900" lvl="0" indent="-342900" rtl="0">
              <a:buFont typeface="Wingdings" panose="05000000000000000000" pitchFamily="2" charset="2"/>
              <a:buChar char=""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Die zusätzliche Belastung dieses Lehrgangs erfordert gute schulische Leistungen, deshalb behält sich die Direktion die Bewilligung für die Teilnahme an diesem Lehrgang vor.</a:t>
            </a:r>
          </a:p>
          <a:p>
            <a:pPr lvl="0" algn="l" rtl="0"/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Die Honorarkosten werden im Vorhinein bezahlt. Es gibt auch keine Rückforderungsmöglichkeit.</a:t>
            </a:r>
          </a:p>
          <a:p>
            <a:pPr lvl="0" algn="l" rtl="0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Einzelzertifikate der HAK St. Pö</a:t>
            </a:r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lten – Überreichung bei der RDP Zeugnisverteilung</a:t>
            </a:r>
          </a:p>
          <a:p>
            <a:pPr lvl="0" algn="l" rtl="0"/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EBBD Zertifikat </a:t>
            </a:r>
          </a:p>
          <a:p>
            <a:pPr lvl="0" algn="l" rtl="0"/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Förderung durch das Kuratorium möglich</a:t>
            </a:r>
          </a:p>
          <a:p>
            <a:pPr lvl="0" algn="l" rtl="0"/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Erasmus</a:t>
            </a:r>
          </a:p>
          <a:p>
            <a:pPr lvl="0" algn="l" rtl="0"/>
            <a:r>
              <a:rPr lang="de-A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Anmeldungsdeadline: 19. Februar. Abgabe des, von den Erziehungsberechtigten unterschriebenen Anmeldeformular. – Zustandekommen bei einem Minimum von 10 Teilnehmern</a:t>
            </a:r>
          </a:p>
          <a:p>
            <a:pPr lvl="0" algn="l" rtl="0"/>
            <a:endParaRPr lang="de-A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 rtl="0"/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buFont typeface="Wingdings" panose="05000000000000000000" pitchFamily="2" charset="2"/>
              <a:buChar char=""/>
            </a:pP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DE" sz="30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FD890B4-6FE2-4D54-B20B-FF8F98A1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3807081-6655-4CA5-834D-B67DFAD11E7C}"/>
              </a:ext>
            </a:extLst>
          </p:cNvPr>
          <p:cNvSpPr/>
          <p:nvPr/>
        </p:nvSpPr>
        <p:spPr>
          <a:xfrm>
            <a:off x="179512" y="5949280"/>
            <a:ext cx="2232248" cy="827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247C7B-2A41-4A43-BFBF-2215B11CF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8" y="5805264"/>
            <a:ext cx="2232248" cy="8273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C5D7F2-8A65-4CDA-934A-66B1E6843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4144"/>
            <a:ext cx="2232248" cy="8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8072"/>
      </p:ext>
    </p:extLst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ibc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bc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bc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BBD_Berl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EBBD_Berli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ibc</Template>
  <TotalTime>0</TotalTime>
  <Words>356</Words>
  <Application>Microsoft Office PowerPoint</Application>
  <PresentationFormat>Bildschirmpräsentation (4:3)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ibc</vt:lpstr>
      <vt:lpstr>1_ibc</vt:lpstr>
      <vt:lpstr>2_ibc</vt:lpstr>
      <vt:lpstr>2_EBBD_Berlin</vt:lpstr>
      <vt:lpstr>European Business Baccalaureate Diploma</vt:lpstr>
      <vt:lpstr>Was ist EBBD?</vt:lpstr>
      <vt:lpstr>PowerPoint-Präsentation</vt:lpstr>
      <vt:lpstr>Kompetenzen der Absolventen*innen </vt:lpstr>
      <vt:lpstr>PowerPoint-Präsentation</vt:lpstr>
      <vt:lpstr>Working and living abroad</vt:lpstr>
      <vt:lpstr>Vorteile für Absolventen*innen und Schulen</vt:lpstr>
      <vt:lpstr>Zusammenfassung</vt:lpstr>
      <vt:lpstr>Allgemeines</vt:lpstr>
      <vt:lpstr>  @ebbdplus </vt:lpstr>
    </vt:vector>
  </TitlesOfParts>
  <Company>ibc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dwlcek</dc:creator>
  <cp:lastModifiedBy>Birgit Gotschim | BHAK &amp; BHAS St. Pölten</cp:lastModifiedBy>
  <cp:revision>177</cp:revision>
  <dcterms:created xsi:type="dcterms:W3CDTF">2010-01-07T14:44:06Z</dcterms:created>
  <dcterms:modified xsi:type="dcterms:W3CDTF">2021-01-27T13:06:18Z</dcterms:modified>
</cp:coreProperties>
</file>